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5E7076"/>
    <a:srgbClr val="A02A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10"/>
      </p:cViewPr>
      <p:guideLst>
        <p:guide orient="horz" pos="2663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D8DA6-91B4-415F-B5AF-61C2B5C1CEB4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2FF6B-3436-4BDF-9046-C96D2733F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20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73E5-307D-42AC-BCD1-57B4DF388FF5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631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FD3D-D741-47CF-B2C6-D8BDF6D23359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08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F819-4C70-4150-B717-004183EF1541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883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B21C-12FE-410F-A806-07E417A774DE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91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9C8B-7FFB-4D24-9371-19CB199EF908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874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9D5-BEC7-4547-A9B0-DECAF9733D60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889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E718-31E0-4367-BDCF-5C60B3A7C5F7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28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9753-2FD4-4AEB-BBC7-9AD2321EC04D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91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578-7901-48DE-BC9F-580FBDAB9DAE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84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0C7F-65D6-4049-AB6B-B5989B44E55F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980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24A3-B285-4CC2-8939-5C79C24C897D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69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F2F9-714A-4840-AC85-BF0C9784DC5E}" type="datetime1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819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ountabilitv.org.uk/uploadstore/cms/docs/Towards%20Responsible%20Lobbying%20Full%20Report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9582"/>
            <a:ext cx="9144000" cy="3384376"/>
          </a:xfrm>
        </p:spPr>
        <p:txBody>
          <a:bodyPr>
            <a:noAutofit/>
          </a:bodyPr>
          <a:lstStyle/>
          <a:p>
            <a:r>
              <a:rPr lang="ru-RU" sz="3200" b="1" dirty="0"/>
              <a:t>Лоббирование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институтах </a:t>
            </a:r>
            <a:r>
              <a:rPr lang="ru-RU" sz="2000" b="1" dirty="0" smtClean="0"/>
              <a:t>Европейского союза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ru-RU" sz="2000" b="1" dirty="0" smtClean="0"/>
              <a:t>введение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1400" dirty="0">
                <a:latin typeface="Cambria" panose="02040503050406030204" pitchFamily="18" charset="0"/>
              </a:rPr>
              <a:t/>
            </a:r>
            <a:br>
              <a:rPr lang="en-US" sz="1400" dirty="0">
                <a:latin typeface="Cambria" panose="02040503050406030204" pitchFamily="18" charset="0"/>
              </a:rPr>
            </a:br>
            <a:r>
              <a:rPr lang="ru-RU" sz="1400" i="1" dirty="0" smtClean="0">
                <a:latin typeface="Cambria" panose="02040503050406030204" pitchFamily="18" charset="0"/>
              </a:rPr>
              <a:t>Дмитрий Андреевич Леви</a:t>
            </a:r>
            <a:r>
              <a:rPr lang="en-US" sz="1400" i="1" dirty="0">
                <a:latin typeface="Cambria" panose="02040503050406030204" pitchFamily="18" charset="0"/>
              </a:rPr>
              <a:t/>
            </a:r>
            <a:br>
              <a:rPr lang="en-US" sz="1400" i="1" dirty="0">
                <a:latin typeface="Cambria" panose="02040503050406030204" pitchFamily="18" charset="0"/>
              </a:rPr>
            </a:br>
            <a:r>
              <a:rPr lang="ru-RU" sz="1400" i="1" dirty="0" smtClean="0">
                <a:latin typeface="Cambria" panose="02040503050406030204" pitchFamily="18" charset="0"/>
              </a:rPr>
              <a:t>доцент, к.п.н.,</a:t>
            </a:r>
            <a:br>
              <a:rPr lang="ru-RU" sz="1400" i="1" dirty="0" smtClean="0">
                <a:latin typeface="Cambria" panose="02040503050406030204" pitchFamily="18" charset="0"/>
              </a:rPr>
            </a:br>
            <a:r>
              <a:rPr lang="ru-RU" sz="1400" i="1" dirty="0" smtClean="0">
                <a:latin typeface="Cambria" panose="02040503050406030204" pitchFamily="18" charset="0"/>
              </a:rPr>
              <a:t>Санкт-Петербургский Государственный Университет</a:t>
            </a:r>
            <a:br>
              <a:rPr lang="ru-RU" sz="1400" i="1" dirty="0" smtClean="0">
                <a:latin typeface="Cambria" panose="02040503050406030204" pitchFamily="18" charset="0"/>
              </a:rPr>
            </a:br>
            <a:r>
              <a:rPr lang="en-US" sz="1400" i="1" dirty="0" smtClean="0">
                <a:latin typeface="Cambria" panose="02040503050406030204" pitchFamily="18" charset="0"/>
              </a:rPr>
              <a:t>d.levi@spbu.ru</a:t>
            </a:r>
            <a:endParaRPr lang="ru-RU" sz="1400" i="1" dirty="0">
              <a:latin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0"/>
            <a:ext cx="1835696" cy="70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2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7"/>
            <a:ext cx="6624736" cy="360040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Эволюция регулирования лоббистской деятельности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77768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Европейский Парламент</a:t>
            </a:r>
          </a:p>
          <a:p>
            <a:pPr algn="l"/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  <a:p>
            <a:pPr algn="l"/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10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27584" y="1851670"/>
            <a:ext cx="814030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ru-RU" sz="1200" dirty="0" smtClean="0"/>
              <a:t>Эволюция роли Парламента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1980-е вопросы о лоббировании в Парламенте, запросы в Комиссию, список Бонда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1990-е попытки регулирования, Доклады в Парламенте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Вариативность подходов к регулированию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Выход на сотрудничество с Комиссией и формирование совместного реестра</a:t>
            </a:r>
          </a:p>
          <a:p>
            <a:pPr marL="171450" indent="-171450" algn="just">
              <a:buFontTx/>
              <a:buChar char="-"/>
            </a:pPr>
            <a:endParaRPr lang="ru-RU" sz="1200" dirty="0"/>
          </a:p>
          <a:p>
            <a:pPr algn="just"/>
            <a:r>
              <a:rPr lang="ru-RU" sz="1200" i="1" dirty="0" smtClean="0"/>
              <a:t>Тренинг</a:t>
            </a:r>
            <a:r>
              <a:rPr lang="en-US" sz="1200" i="1" dirty="0" smtClean="0"/>
              <a:t>: </a:t>
            </a:r>
            <a:r>
              <a:rPr lang="ru-RU" sz="1200" i="1" dirty="0" smtClean="0"/>
              <a:t>Поиск точек взаимодействия парламентариев с лоббистами.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algn="just"/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750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7"/>
            <a:ext cx="6624736" cy="360040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Эволюция регулирования лоббистской деятельности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77768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Европейская Комиссия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  <a:p>
            <a:pPr algn="l"/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11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27584" y="1851670"/>
            <a:ext cx="814030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ru-RU" sz="1200" dirty="0" smtClean="0"/>
              <a:t>Эволюция Комиссии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Сообщения Комиссии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Исследования и отчеты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Череда скандалов</a:t>
            </a:r>
          </a:p>
          <a:p>
            <a:pPr marL="171450" indent="-171450" algn="just">
              <a:buFontTx/>
              <a:buChar char="-"/>
            </a:pPr>
            <a:r>
              <a:rPr lang="ru-RU" sz="1200" dirty="0" err="1" smtClean="0"/>
              <a:t>Сийм</a:t>
            </a:r>
            <a:r>
              <a:rPr lang="ru-RU" sz="1200" dirty="0" smtClean="0"/>
              <a:t> Калласс и Инициатива Прозрачности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Реестр лоббистов</a:t>
            </a:r>
            <a:r>
              <a:rPr lang="en-US" sz="1200" dirty="0" smtClean="0"/>
              <a:t>: </a:t>
            </a:r>
            <a:r>
              <a:rPr lang="ru-RU" sz="1200" dirty="0" smtClean="0"/>
              <a:t>проблемы и перспективы</a:t>
            </a:r>
          </a:p>
          <a:p>
            <a:pPr marL="171450" indent="-171450" algn="just">
              <a:buFontTx/>
              <a:buChar char="-"/>
            </a:pPr>
            <a:endParaRPr lang="ru-RU" sz="1200" dirty="0"/>
          </a:p>
          <a:p>
            <a:pPr algn="just"/>
            <a:r>
              <a:rPr lang="ru-RU" sz="1200" i="1" dirty="0" smtClean="0"/>
              <a:t>Тренинг</a:t>
            </a:r>
            <a:r>
              <a:rPr lang="en-US" sz="1200" i="1" dirty="0" smtClean="0"/>
              <a:t>: </a:t>
            </a:r>
            <a:r>
              <a:rPr lang="ru-RU" sz="1200" i="1" dirty="0" smtClean="0"/>
              <a:t>Поиск точек взаимодействия сотрудников Комиссии с лоббистами.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algn="just"/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651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7"/>
            <a:ext cx="6624736" cy="360040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«Лоббист лоббируемых министерств»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77768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Совет Европейского Союза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  <a:p>
            <a:pPr algn="l"/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12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27584" y="1851670"/>
            <a:ext cx="814030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ru-RU" sz="1200" dirty="0" smtClean="0"/>
              <a:t>Особенность </a:t>
            </a:r>
            <a:r>
              <a:rPr lang="ru-RU" sz="1200" dirty="0" err="1" smtClean="0"/>
              <a:t>многоуровневости</a:t>
            </a:r>
            <a:r>
              <a:rPr lang="ru-RU" sz="1200" dirty="0" smtClean="0"/>
              <a:t> лоббирования  в ЕС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Стыковка национального лоббирования, норм лоббирования в Брюсселе и в ЕС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Взаимодействие с общим реестром</a:t>
            </a:r>
          </a:p>
          <a:p>
            <a:pPr marL="171450" indent="-171450" algn="just">
              <a:buFontTx/>
              <a:buChar char="-"/>
            </a:pPr>
            <a:endParaRPr lang="ru-RU" sz="1200" dirty="0"/>
          </a:p>
          <a:p>
            <a:pPr algn="just"/>
            <a:r>
              <a:rPr lang="ru-RU" sz="1200" i="1" dirty="0" smtClean="0"/>
              <a:t>Тренинг</a:t>
            </a:r>
            <a:r>
              <a:rPr lang="en-US" sz="1200" i="1" dirty="0" smtClean="0"/>
              <a:t>: </a:t>
            </a:r>
            <a:r>
              <a:rPr lang="ru-RU" sz="1200" i="1" dirty="0" smtClean="0"/>
              <a:t>Поиск точек взаимодействия Совета Министров с лоббистами.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algn="just"/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1926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7"/>
            <a:ext cx="6624736" cy="360040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Между Советом и Комиссией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77768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err="1" smtClean="0">
                <a:solidFill>
                  <a:srgbClr val="A02A1D"/>
                </a:solidFill>
                <a:latin typeface="Myriad Pro" pitchFamily="34" charset="0"/>
              </a:rPr>
              <a:t>Комитология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13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27584" y="1851670"/>
            <a:ext cx="814030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Tx/>
              <a:buChar char="-"/>
            </a:pPr>
            <a:r>
              <a:rPr lang="ru-RU" sz="1200" dirty="0" smtClean="0"/>
              <a:t>Понятие и особенность </a:t>
            </a:r>
            <a:r>
              <a:rPr lang="ru-RU" sz="1200" dirty="0" err="1" smtClean="0"/>
              <a:t>комитологических</a:t>
            </a:r>
            <a:r>
              <a:rPr lang="ru-RU" sz="1200" dirty="0" smtClean="0"/>
              <a:t> процедур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Эволюция </a:t>
            </a:r>
            <a:r>
              <a:rPr lang="ru-RU" sz="1200" dirty="0" err="1" smtClean="0"/>
              <a:t>комитологии</a:t>
            </a:r>
            <a:endParaRPr lang="ru-RU" sz="1200" dirty="0" smtClean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Современное состояние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Критика </a:t>
            </a:r>
            <a:r>
              <a:rPr lang="ru-RU" sz="1200" dirty="0" err="1" smtClean="0"/>
              <a:t>комитологии</a:t>
            </a:r>
            <a:r>
              <a:rPr lang="ru-RU" sz="1200" dirty="0" smtClean="0"/>
              <a:t> и критика критиков</a:t>
            </a:r>
          </a:p>
          <a:p>
            <a:pPr marL="171450" indent="-171450" algn="just">
              <a:buFontTx/>
              <a:buChar char="-"/>
            </a:pPr>
            <a:endParaRPr lang="ru-RU" sz="1200" dirty="0"/>
          </a:p>
          <a:p>
            <a:pPr algn="just"/>
            <a:r>
              <a:rPr lang="ru-RU" sz="1200" i="1" dirty="0" smtClean="0"/>
              <a:t>Тренинг</a:t>
            </a:r>
            <a:r>
              <a:rPr lang="en-US" sz="1200" i="1" dirty="0" smtClean="0"/>
              <a:t>: </a:t>
            </a:r>
            <a:r>
              <a:rPr lang="ru-RU" sz="1200" i="1" dirty="0" smtClean="0"/>
              <a:t>Поиск точек взаимодействия экспертов </a:t>
            </a:r>
            <a:r>
              <a:rPr lang="ru-RU" sz="1200" i="1" dirty="0" err="1" smtClean="0"/>
              <a:t>комитологических</a:t>
            </a:r>
            <a:r>
              <a:rPr lang="ru-RU" sz="1200" i="1" dirty="0" smtClean="0"/>
              <a:t> структур с лоббистами.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algn="just"/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7371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A02A1D"/>
                </a:solidFill>
                <a:latin typeface="Myriad Pro" pitchFamily="34" charset="0"/>
              </a:rPr>
              <a:t>Перспективы </a:t>
            </a:r>
            <a:r>
              <a:rPr lang="ru-RU" sz="1800" dirty="0" err="1" smtClean="0">
                <a:solidFill>
                  <a:srgbClr val="A02A1D"/>
                </a:solidFill>
                <a:latin typeface="Myriad Pro" pitchFamily="34" charset="0"/>
              </a:rPr>
              <a:t>межинституционального</a:t>
            </a:r>
            <a:r>
              <a:rPr lang="ru-RU" sz="1800" dirty="0" smtClean="0">
                <a:solidFill>
                  <a:srgbClr val="A02A1D"/>
                </a:solidFill>
                <a:latin typeface="Myriad Pro" pitchFamily="34" charset="0"/>
              </a:rPr>
              <a:t> взаимодействия</a:t>
            </a:r>
            <a:endParaRPr lang="ru-RU" sz="18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14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27584" y="987574"/>
            <a:ext cx="8140300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000" dirty="0"/>
              <a:t>Пока в обществе шли дебаты, а лоббистские </a:t>
            </a:r>
            <a:r>
              <a:rPr lang="ru-RU" sz="1000" dirty="0" err="1"/>
              <a:t>акторы</a:t>
            </a:r>
            <a:r>
              <a:rPr lang="ru-RU" sz="1000" dirty="0"/>
              <a:t> принимали решения о целесообразности регистрации в реестре Комиссии, Европейский Парламент 2 апреля заслушал и утвердил отчет </a:t>
            </a:r>
            <a:r>
              <a:rPr lang="ru-RU" sz="1000" dirty="0" err="1"/>
              <a:t>евродепутатов</a:t>
            </a:r>
            <a:r>
              <a:rPr lang="ru-RU" sz="1000" dirty="0"/>
              <a:t> Александра </a:t>
            </a:r>
            <a:r>
              <a:rPr lang="ru-RU" sz="1000" dirty="0" err="1"/>
              <a:t>Стабба</a:t>
            </a:r>
            <a:r>
              <a:rPr lang="ru-RU" sz="1000" dirty="0"/>
              <a:t> и </a:t>
            </a:r>
            <a:r>
              <a:rPr lang="ru-RU" sz="1000" dirty="0" err="1"/>
              <a:t>Инго</a:t>
            </a:r>
            <a:r>
              <a:rPr lang="ru-RU" sz="1000" dirty="0"/>
              <a:t> Фридрих (</a:t>
            </a:r>
            <a:r>
              <a:rPr lang="en-US" sz="1000" dirty="0"/>
              <a:t>Alexander</a:t>
            </a:r>
            <a:r>
              <a:rPr lang="ru-RU" sz="1000" dirty="0"/>
              <a:t> </a:t>
            </a:r>
            <a:r>
              <a:rPr lang="ru-RU" sz="1000" dirty="0" err="1"/>
              <a:t>Stubb</a:t>
            </a:r>
            <a:r>
              <a:rPr lang="ru-RU" sz="1000" dirty="0"/>
              <a:t>, </a:t>
            </a:r>
            <a:r>
              <a:rPr lang="ru-RU" sz="1000" dirty="0" err="1"/>
              <a:t>Ingo</a:t>
            </a:r>
            <a:r>
              <a:rPr lang="ru-RU" sz="1000" dirty="0"/>
              <a:t> F</a:t>
            </a:r>
            <a:r>
              <a:rPr lang="en-US" sz="1000" dirty="0" err="1"/>
              <a:t>riedrich</a:t>
            </a:r>
            <a:r>
              <a:rPr lang="ru-RU" sz="1000" dirty="0"/>
              <a:t>). Согласно отчету Парламент соглашается с инициативой Комиссии по созданию единого или </a:t>
            </a:r>
            <a:r>
              <a:rPr lang="ru-RU" sz="1000" dirty="0" err="1"/>
              <a:t>взаимопризнаваемых</a:t>
            </a:r>
            <a:r>
              <a:rPr lang="ru-RU" sz="1000" dirty="0"/>
              <a:t> реестров лоббистов для Комиссии, Парламента и Совета. Хотя в отношении Совета у докладчика остается целый ряд вопросов в силу природной закрытости института. Совет, согласно внутренним правилам, регулярно проводит закрытые заседания рабочих групп, что мешает реализации исходной концепции открытости и прозрачности</a:t>
            </a:r>
            <a:r>
              <a:rPr lang="ru-RU" sz="1000" dirty="0" smtClean="0"/>
              <a:t>.</a:t>
            </a:r>
          </a:p>
          <a:p>
            <a:pPr algn="just"/>
            <a:r>
              <a:rPr lang="ru-RU" sz="1000" dirty="0" smtClean="0"/>
              <a:t>С </a:t>
            </a:r>
            <a:r>
              <a:rPr lang="ru-RU" sz="1000" dirty="0"/>
              <a:t>другой стороны в отчете содержится чрезвычайно значимая оговорка. В частности утверждается, что именно вход в помещения институтов является обязательным условием для лоббирования. Как следствие, регистрация в реестре, как кратчайший путь к получению длительного пропуска в институты, служит практически обязывающим механизмом для лоббистов зарегистрироваться. Разумеется, речь идет о постоянных лоббистах, тем не менее реестр официально признается средством «виртуальной обязательности» регистрации</a:t>
            </a:r>
            <a:r>
              <a:rPr lang="ru-RU" sz="1000" dirty="0" smtClean="0"/>
              <a:t>.</a:t>
            </a:r>
          </a:p>
          <a:p>
            <a:pPr algn="just"/>
            <a:r>
              <a:rPr lang="ru-RU" sz="1000" dirty="0" smtClean="0"/>
              <a:t>Между </a:t>
            </a:r>
            <a:r>
              <a:rPr lang="ru-RU" sz="1000" dirty="0"/>
              <a:t>тем во исполнение отчета Парламента </a:t>
            </a:r>
            <a:r>
              <a:rPr lang="ru-RU" sz="1000" dirty="0" err="1"/>
              <a:t>межинституциональная</a:t>
            </a:r>
            <a:r>
              <a:rPr lang="ru-RU" sz="1000" dirty="0"/>
              <a:t> группа, уполномоченная представителями большой тройки институтов, провела серию заседаний. Целью встреч стал поиск общих точек соприкосновения для формирования консолидированного отношения к лоббистским </a:t>
            </a:r>
            <a:r>
              <a:rPr lang="ru-RU" sz="1000" dirty="0" err="1"/>
              <a:t>акторам</a:t>
            </a:r>
            <a:r>
              <a:rPr lang="ru-RU" sz="1000" dirty="0"/>
              <a:t>, гармонизации правил работы групп интересов в различных институтах</a:t>
            </a:r>
            <a:r>
              <a:rPr lang="ru-RU" sz="1000" dirty="0" smtClean="0"/>
              <a:t>.</a:t>
            </a:r>
          </a:p>
          <a:p>
            <a:pPr algn="just"/>
            <a:r>
              <a:rPr lang="ru-RU" sz="1000" dirty="0" smtClean="0"/>
              <a:t>В </a:t>
            </a:r>
            <a:r>
              <a:rPr lang="ru-RU" sz="1000" dirty="0"/>
              <a:t>объединенном заявлении институтов говорится о том, что совместная группа заседала 4 раза: 16 декабря 2008, 18 февраля 2009, 17 марта 2009 и, наконец, 22 апреля 2009, результатом чего стала разработка единого для Комиссии и Парламента проекта Кодекса поведения для лоббистских групп. До поры до времени Совет выпадает из этого альянса. Сюжетно, данный кодекс является суммой блоков правил Комиссии и Парламента и не представляет собой подлинно единого документа для обоих институтов. </a:t>
            </a:r>
            <a:endParaRPr lang="ru-RU" sz="1000" dirty="0" smtClean="0"/>
          </a:p>
          <a:p>
            <a:pPr algn="just"/>
            <a:endParaRPr lang="ru-RU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3635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Корпоративный лоббизм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15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27584" y="987574"/>
            <a:ext cx="8140300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dirty="0"/>
              <a:t>Распространено мнение о том, что по существу корпоративное лоббирование в ЕС изменило представление о возможностях лоббирования в целом и теперь «большинство компаний, которые выходят на рынок с желанием изменить законопроект, вынуждены действовать с позиций «понимающего  эксперта», с уважением разделяя обще-континентальное </a:t>
            </a:r>
            <a:r>
              <a:rPr lang="ru-RU" sz="1000" i="1" dirty="0"/>
              <a:t>понимание</a:t>
            </a:r>
            <a:r>
              <a:rPr lang="ru-RU" sz="1000" dirty="0"/>
              <a:t> о нерушимости ценностей свободной торговли, бизнес-ориентированной системы защиты окружающей среды и слабого регулирования в целом</a:t>
            </a:r>
            <a:r>
              <a:rPr lang="ru-RU" sz="1000" dirty="0" smtClean="0"/>
              <a:t>».</a:t>
            </a:r>
          </a:p>
          <a:p>
            <a:pPr algn="l"/>
            <a:endParaRPr lang="ru-RU" sz="1000" i="1" dirty="0"/>
          </a:p>
          <a:p>
            <a:pPr algn="l"/>
            <a:endParaRPr lang="ru-RU" sz="1000" i="1" dirty="0" smtClean="0"/>
          </a:p>
          <a:p>
            <a:pPr marL="171450" indent="-171450" algn="l">
              <a:buFontTx/>
              <a:buChar char="-"/>
            </a:pPr>
            <a:r>
              <a:rPr lang="ru-RU" sz="1000" i="1" dirty="0" smtClean="0"/>
              <a:t>Особенности  и аргументов критиков «</a:t>
            </a:r>
            <a:r>
              <a:rPr lang="ru-RU" sz="1000" i="1" dirty="0" err="1" smtClean="0"/>
              <a:t>лобиократии</a:t>
            </a:r>
            <a:r>
              <a:rPr lang="ru-RU" sz="1000" i="1" dirty="0" smtClean="0"/>
              <a:t>»</a:t>
            </a:r>
          </a:p>
          <a:p>
            <a:pPr marL="171450" indent="-171450" algn="l">
              <a:buFontTx/>
              <a:buChar char="-"/>
            </a:pPr>
            <a:r>
              <a:rPr lang="ru-RU" sz="1000" i="1" dirty="0" smtClean="0"/>
              <a:t>Отношение к данной позиции со стороны отдельных институтов</a:t>
            </a:r>
          </a:p>
          <a:p>
            <a:pPr marL="171450" indent="-171450" algn="l">
              <a:buFontTx/>
              <a:buChar char="-"/>
            </a:pPr>
            <a:r>
              <a:rPr lang="ru-RU" sz="1000" i="1" dirty="0" smtClean="0"/>
              <a:t>Система сдержек и противовесов в регулировании лоббирования</a:t>
            </a:r>
          </a:p>
          <a:p>
            <a:pPr marL="171450" indent="-171450" algn="l">
              <a:buFontTx/>
              <a:buChar char="-"/>
            </a:pPr>
            <a:r>
              <a:rPr lang="ru-RU" sz="1000" i="1" dirty="0" smtClean="0"/>
              <a:t>Корпоративное лоббирование и общественное лоббирование</a:t>
            </a:r>
          </a:p>
          <a:p>
            <a:pPr marL="171450" indent="-171450" algn="l">
              <a:buFontTx/>
              <a:buChar char="-"/>
            </a:pP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xmlns="" val="38273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Материалы и документы для последующих лекций</a:t>
            </a:r>
            <a:endParaRPr lang="ru-RU" sz="1600" b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Материалы для последующих лекций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16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051720" y="2088224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/>
              <a:t>http://www.LOBBYISTS.RU/EU</a:t>
            </a:r>
            <a:endParaRPr lang="en-US" sz="28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067694"/>
            <a:ext cx="3096344" cy="1512168"/>
          </a:xfrm>
        </p:spPr>
        <p:txBody>
          <a:bodyPr anchor="t">
            <a:noAutofit/>
          </a:bodyPr>
          <a:lstStyle/>
          <a:p>
            <a:pPr algn="l"/>
            <a:r>
              <a:rPr lang="ru-RU" sz="1400" i="1" dirty="0">
                <a:solidFill>
                  <a:srgbClr val="5E7076"/>
                </a:solidFill>
                <a:latin typeface="Myriad Pro" pitchFamily="34" charset="0"/>
              </a:rPr>
              <a:t>«Лоббирование» в Европе</a:t>
            </a:r>
            <a:br>
              <a:rPr lang="ru-RU" sz="1400" i="1" dirty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/>
            </a:r>
            <a:b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от английского «</a:t>
            </a:r>
            <a:r>
              <a:rPr lang="en-US" sz="1400" i="1" noProof="1" smtClean="0">
                <a:solidFill>
                  <a:srgbClr val="5E7076"/>
                </a:solidFill>
                <a:latin typeface="Myriad Pro" pitchFamily="34" charset="0"/>
              </a:rPr>
              <a:t>lobby</a:t>
            </a: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» - площадка монастыря, место суда, разбора споров, прошений и т.п. </a:t>
            </a:r>
            <a:b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! Особая роль монастырей в средние века</a:t>
            </a:r>
            <a:b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600" i="1" noProof="1">
                <a:solidFill>
                  <a:srgbClr val="5E7076"/>
                </a:solidFill>
                <a:latin typeface="Myriad Pro" pitchFamily="34" charset="0"/>
              </a:rPr>
              <a:t/>
            </a:r>
            <a:br>
              <a:rPr lang="ru-RU" sz="600" i="1" noProof="1">
                <a:solidFill>
                  <a:srgbClr val="5E7076"/>
                </a:solidFill>
                <a:latin typeface="Myriad Pro" pitchFamily="34" charset="0"/>
              </a:rPr>
            </a:br>
            <a:endParaRPr lang="en-US" sz="600" i="1" noProof="1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216257"/>
            <a:ext cx="2520280" cy="432048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Версия 1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Происхождение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2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5283952" y="1203598"/>
            <a:ext cx="252028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Версия 2</a:t>
            </a:r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263802" y="1995686"/>
            <a:ext cx="3096344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  <a:t>«Лоббирование» в США</a:t>
            </a:r>
            <a:b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/>
            </a:r>
            <a:b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от английского «</a:t>
            </a:r>
            <a:r>
              <a:rPr lang="en-US" sz="1400" i="1" noProof="1" smtClean="0">
                <a:solidFill>
                  <a:srgbClr val="5E7076"/>
                </a:solidFill>
                <a:latin typeface="Myriad Pro" pitchFamily="34" charset="0"/>
              </a:rPr>
              <a:t>lobby</a:t>
            </a:r>
            <a:r>
              <a:rPr lang="ru-RU" sz="1400" i="1" noProof="1">
                <a:solidFill>
                  <a:srgbClr val="5E7076"/>
                </a:solidFill>
                <a:latin typeface="Myriad Pro" pitchFamily="34" charset="0"/>
              </a:rPr>
              <a:t>» - фойе - место, где представители заинтересованных сторон могли ожидать конгрессменов идущих на заседание</a:t>
            </a:r>
            <a:r>
              <a:rPr lang="ru-RU" sz="600" i="1" noProof="1" smtClean="0">
                <a:solidFill>
                  <a:srgbClr val="5E7076"/>
                </a:solidFill>
                <a:latin typeface="Myriad Pro" pitchFamily="34" charset="0"/>
              </a:rPr>
              <a:t/>
            </a:r>
            <a:br>
              <a:rPr lang="ru-RU" sz="600" i="1" noProof="1" smtClean="0">
                <a:solidFill>
                  <a:srgbClr val="5E7076"/>
                </a:solidFill>
                <a:latin typeface="Myriad Pro" pitchFamily="34" charset="0"/>
              </a:rPr>
            </a:br>
            <a:endParaRPr lang="en-US" sz="600" i="1" noProof="1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2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9702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Попробуйте дать определение</a:t>
            </a:r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</a:rPr>
              <a:t>: </a:t>
            </a: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что такое лоббирование с точки зрения общеязыкового и политологического значения.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Содержание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3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4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Попробуйте дать определение</a:t>
            </a:r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</a:rPr>
              <a:t>: </a:t>
            </a: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что такое лоббирование с точки зрения общеязыкового и политологического значения.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Содержание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4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067694"/>
            <a:ext cx="7848872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В поисках узкого определения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:</a:t>
            </a:r>
          </a:p>
          <a:p>
            <a:pPr algn="l"/>
            <a:endParaRPr lang="en-US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600" i="1" dirty="0" smtClean="0"/>
              <a:t>Лоббирование </a:t>
            </a:r>
            <a:r>
              <a:rPr lang="ru-RU" sz="1600" dirty="0"/>
              <a:t>- </a:t>
            </a:r>
            <a:r>
              <a:rPr lang="ru-RU" sz="1600" i="1" dirty="0"/>
              <a:t>совершение действий, направленных на осуществление влияния на должностных лиц и особенно государственных должностных лиц, членов законодательных органов, занимающихся разработкой </a:t>
            </a:r>
            <a:r>
              <a:rPr lang="ru-RU" sz="1600" i="1" dirty="0" smtClean="0"/>
              <a:t>законодательства</a:t>
            </a:r>
            <a:r>
              <a:rPr lang="en-US" sz="1600" i="1" dirty="0" smtClean="0"/>
              <a:t>.</a:t>
            </a:r>
          </a:p>
          <a:p>
            <a:pPr algn="l"/>
            <a:endParaRPr lang="en-US" sz="1600" i="1" dirty="0" smtClean="0"/>
          </a:p>
          <a:p>
            <a:pPr algn="l"/>
            <a:r>
              <a:rPr lang="en-US" sz="900" dirty="0" smtClean="0"/>
              <a:t>Merriam-Webster Dictionary, 2005</a:t>
            </a:r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6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Попробуйте дать определение</a:t>
            </a:r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</a:rPr>
              <a:t>: </a:t>
            </a: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что такое лоббирование с точки зрения общеязыкового и политологического значения.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Содержание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5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067694"/>
            <a:ext cx="784887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В поисках универсального определения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:</a:t>
            </a:r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Процесс влияния </a:t>
            </a:r>
          </a:p>
          <a:p>
            <a:pPr algn="l"/>
            <a:r>
              <a:rPr lang="ru-RU" sz="1600" dirty="0">
                <a:solidFill>
                  <a:srgbClr val="5E7076"/>
                </a:solidFill>
                <a:latin typeface="Myriad Pro" pitchFamily="34" charset="0"/>
              </a:rPr>
              <a:t>	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+ присутствие должностных лиц формирующих правила</a:t>
            </a:r>
          </a:p>
          <a:p>
            <a:pPr algn="l"/>
            <a:r>
              <a:rPr lang="ru-RU" sz="1600" dirty="0">
                <a:solidFill>
                  <a:srgbClr val="5E7076"/>
                </a:solidFill>
                <a:latin typeface="Myriad Pro" pitchFamily="34" charset="0"/>
              </a:rPr>
              <a:t>	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	+ элемент неофициальности коммуникации</a:t>
            </a:r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en-US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en-US" sz="16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4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Градации методов лоббирования и соотношение со смежными понятиями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Содержание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6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067694"/>
            <a:ext cx="460851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rgbClr val="5E7076"/>
                </a:solidFill>
                <a:latin typeface="Myriad Pro" pitchFamily="34" charset="0"/>
              </a:rPr>
              <a:t>-PR   </a:t>
            </a:r>
          </a:p>
          <a:p>
            <a:pPr algn="l"/>
            <a:r>
              <a:rPr lang="en-US" sz="2000" dirty="0">
                <a:solidFill>
                  <a:srgbClr val="5E7076"/>
                </a:solidFill>
                <a:latin typeface="Myriad Pro" pitchFamily="34" charset="0"/>
              </a:rPr>
              <a:t>	</a:t>
            </a:r>
            <a:r>
              <a:rPr lang="en-US" sz="2000" dirty="0" smtClean="0">
                <a:solidFill>
                  <a:srgbClr val="5E7076"/>
                </a:solidFill>
                <a:latin typeface="Myriad Pro" pitchFamily="34" charset="0"/>
              </a:rPr>
              <a:t>-</a:t>
            </a:r>
            <a:r>
              <a:rPr lang="ru-RU" sz="2000" dirty="0" smtClean="0">
                <a:solidFill>
                  <a:srgbClr val="5E7076"/>
                </a:solidFill>
                <a:latin typeface="Myriad Pro" pitchFamily="34" charset="0"/>
              </a:rPr>
              <a:t>Реклама</a:t>
            </a:r>
          </a:p>
          <a:p>
            <a:pPr algn="l"/>
            <a:r>
              <a:rPr lang="ru-RU" sz="2000" dirty="0" smtClean="0">
                <a:solidFill>
                  <a:srgbClr val="5E7076"/>
                </a:solidFill>
                <a:latin typeface="Myriad Pro" pitchFamily="34" charset="0"/>
              </a:rPr>
              <a:t>		</a:t>
            </a:r>
            <a:r>
              <a:rPr lang="en-US" sz="2000" dirty="0" smtClean="0">
                <a:solidFill>
                  <a:srgbClr val="5E7076"/>
                </a:solidFill>
                <a:latin typeface="Myriad Pro" pitchFamily="34" charset="0"/>
              </a:rPr>
              <a:t>-</a:t>
            </a:r>
            <a:r>
              <a:rPr lang="ru-RU" sz="2000" dirty="0" smtClean="0">
                <a:solidFill>
                  <a:srgbClr val="5E7076"/>
                </a:solidFill>
                <a:latin typeface="Myriad Pro" pitchFamily="34" charset="0"/>
              </a:rPr>
              <a:t>Лоббирование</a:t>
            </a:r>
          </a:p>
          <a:p>
            <a:pPr algn="l"/>
            <a:r>
              <a:rPr lang="ru-RU" sz="2000" dirty="0">
                <a:solidFill>
                  <a:srgbClr val="5E7076"/>
                </a:solidFill>
                <a:latin typeface="Myriad Pro" pitchFamily="34" charset="0"/>
              </a:rPr>
              <a:t>	</a:t>
            </a:r>
            <a:r>
              <a:rPr lang="ru-RU" sz="2000" dirty="0" smtClean="0">
                <a:solidFill>
                  <a:srgbClr val="5E7076"/>
                </a:solidFill>
                <a:latin typeface="Myriad Pro" pitchFamily="34" charset="0"/>
              </a:rPr>
              <a:t>		</a:t>
            </a:r>
            <a:r>
              <a:rPr lang="en-US" sz="2000" dirty="0" smtClean="0">
                <a:solidFill>
                  <a:srgbClr val="5E7076"/>
                </a:solidFill>
                <a:latin typeface="Myriad Pro" pitchFamily="34" charset="0"/>
              </a:rPr>
              <a:t>	-GR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724128" y="2067694"/>
            <a:ext cx="3243756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dirty="0" smtClean="0">
                <a:solidFill>
                  <a:srgbClr val="5E7076"/>
                </a:solidFill>
                <a:latin typeface="Myriad Pro" pitchFamily="34" charset="0"/>
              </a:rPr>
              <a:t>Понятия соотносят по характеристикам в </a:t>
            </a:r>
            <a:r>
              <a:rPr lang="ru-RU" sz="1200" dirty="0" err="1" smtClean="0">
                <a:solidFill>
                  <a:srgbClr val="5E7076"/>
                </a:solidFill>
                <a:latin typeface="Myriad Pro" pitchFamily="34" charset="0"/>
              </a:rPr>
              <a:t>т.ч</a:t>
            </a:r>
            <a:r>
              <a:rPr lang="ru-RU" sz="1200" dirty="0" smtClean="0">
                <a:solidFill>
                  <a:srgbClr val="5E7076"/>
                </a:solidFill>
                <a:latin typeface="Myriad Pro" pitchFamily="34" charset="0"/>
              </a:rPr>
              <a:t>. численности целевой аудитории, стоимости контакта, допустимости ошибки в подборе целевой аудитории, использовании особенностей аудитории, публичной доступности методов и правовом регулировании.</a:t>
            </a:r>
            <a:endParaRPr lang="en-US" sz="12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Соотношение правового лоббирования и коррупции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Содержание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7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067694"/>
            <a:ext cx="7776864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>
                <a:solidFill>
                  <a:srgbClr val="5E7076"/>
                </a:solidFill>
                <a:latin typeface="Myriad Pro" pitchFamily="34" charset="0"/>
              </a:rPr>
              <a:t>Фаворитизм и системы с прозрачным принятием решений</a:t>
            </a:r>
            <a:endParaRPr lang="en-US" sz="2000" dirty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100" i="1" dirty="0"/>
              <a:t>Известно</a:t>
            </a:r>
            <a:r>
              <a:rPr lang="ru-RU" sz="1100" i="1" dirty="0" smtClean="0"/>
              <a:t>, </a:t>
            </a:r>
            <a:r>
              <a:rPr lang="ru-RU" sz="1100" i="1" dirty="0"/>
              <a:t>что канцлер царицы Елизаветы Бестужев-Рюмин получал за службу Российской империи 7 тысяч рублей в год, а за услуги британской короне в качестве «агента влияния» - 12 тысяч рублей дополнительно. Исторически доподлинно известно, что Григорий Распутин, балерина Кшесинская, великий князь Алексей Михайлович за немалую мзду самым активным образом содействовали молодой буржуазной среде получать военные заказы от правительства</a:t>
            </a:r>
            <a:r>
              <a:rPr lang="ru-RU" sz="1100" i="1" dirty="0" smtClean="0"/>
              <a:t>.</a:t>
            </a:r>
          </a:p>
          <a:p>
            <a:pPr algn="l"/>
            <a:endParaRPr lang="ru-RU" sz="1100" i="1" dirty="0"/>
          </a:p>
          <a:p>
            <a:pPr algn="l"/>
            <a:r>
              <a:rPr lang="ru-RU" sz="1200" b="1" i="1" dirty="0" smtClean="0"/>
              <a:t>Общее правило</a:t>
            </a:r>
            <a:r>
              <a:rPr lang="en-US" sz="1200" b="1" i="1" dirty="0" smtClean="0"/>
              <a:t>: </a:t>
            </a:r>
            <a:r>
              <a:rPr lang="ru-RU" sz="1200" i="1" dirty="0" smtClean="0"/>
              <a:t>чем </a:t>
            </a:r>
            <a:r>
              <a:rPr lang="ru-RU" sz="1200" i="1" dirty="0" err="1" smtClean="0"/>
              <a:t>эксклюзивнее</a:t>
            </a:r>
            <a:r>
              <a:rPr lang="ru-RU" sz="1200" i="1" dirty="0" smtClean="0"/>
              <a:t> и выше «стоимость доступа» к «телу», принимающему решение, тем больше коррупции и меньше лоббирования.</a:t>
            </a:r>
          </a:p>
          <a:p>
            <a:pPr algn="l"/>
            <a:endParaRPr lang="ru-RU" sz="1100" i="1" dirty="0"/>
          </a:p>
          <a:p>
            <a:pPr algn="l"/>
            <a:r>
              <a:rPr lang="ru-RU" sz="1100" i="1" dirty="0" smtClean="0"/>
              <a:t>«Гипотетические» примеры коррупции и лоббирования при принятии решения о государственных закупках в СПбГУ. </a:t>
            </a:r>
            <a:r>
              <a:rPr lang="en-US" sz="1100" i="1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882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Соотношение правового лоббирования и коррупции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Содержание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8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067694"/>
            <a:ext cx="7776864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b="1" dirty="0" smtClean="0"/>
              <a:t>Определения и проблема соотношений</a:t>
            </a:r>
            <a:r>
              <a:rPr lang="en-US" sz="1100" b="1" dirty="0" smtClean="0"/>
              <a:t>:</a:t>
            </a:r>
            <a:endParaRPr lang="ru-RU" sz="1100" b="1" dirty="0" smtClean="0"/>
          </a:p>
          <a:p>
            <a:pPr algn="l"/>
            <a:r>
              <a:rPr lang="en-US" sz="2400" dirty="0" smtClean="0"/>
              <a:t>Towards    </a:t>
            </a:r>
            <a:r>
              <a:rPr lang="en-US" sz="2400" dirty="0"/>
              <a:t>responsible    lobbying.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//    </a:t>
            </a:r>
            <a:r>
              <a:rPr lang="en-US" sz="2400" dirty="0"/>
              <a:t>UN    &amp;    </a:t>
            </a:r>
            <a:r>
              <a:rPr lang="en-US" sz="2400" dirty="0" smtClean="0"/>
              <a:t>Account</a:t>
            </a:r>
            <a:r>
              <a:rPr lang="en-US" sz="2400" dirty="0"/>
              <a:t>a</a:t>
            </a:r>
            <a:r>
              <a:rPr lang="en-US" sz="2400" dirty="0" smtClean="0"/>
              <a:t>bility    </a:t>
            </a:r>
            <a:r>
              <a:rPr lang="en-US" sz="2400" dirty="0"/>
              <a:t>Report.    </a:t>
            </a:r>
            <a:r>
              <a:rPr lang="ru-RU" sz="2400" dirty="0"/>
              <a:t>-    </a:t>
            </a:r>
            <a:r>
              <a:rPr lang="en-US" sz="2400" dirty="0"/>
              <a:t>NY</a:t>
            </a:r>
            <a:r>
              <a:rPr lang="ru-RU" sz="2400" dirty="0"/>
              <a:t>,    -    2005</a:t>
            </a:r>
            <a:r>
              <a:rPr lang="ru-RU" sz="1100" dirty="0"/>
              <a:t>. </a:t>
            </a:r>
            <a:r>
              <a:rPr lang="en-US" sz="1100" dirty="0">
                <a:hlinkClick r:id="rId3"/>
              </a:rPr>
              <a:t>www</a:t>
            </a:r>
            <a:r>
              <a:rPr lang="ru-RU" sz="1100" dirty="0">
                <a:hlinkClick r:id="rId3"/>
              </a:rPr>
              <a:t>.</a:t>
            </a:r>
            <a:r>
              <a:rPr lang="en-US" sz="1100" dirty="0" err="1">
                <a:hlinkClick r:id="rId3"/>
              </a:rPr>
              <a:t>accountabilitv</a:t>
            </a:r>
            <a:r>
              <a:rPr lang="ru-RU" sz="1100" dirty="0">
                <a:hlinkClick r:id="rId3"/>
              </a:rPr>
              <a:t>.</a:t>
            </a:r>
            <a:r>
              <a:rPr lang="en-US" sz="1100" dirty="0">
                <a:hlinkClick r:id="rId3"/>
              </a:rPr>
              <a:t>org</a:t>
            </a:r>
            <a:r>
              <a:rPr lang="ru-RU" sz="1100" dirty="0">
                <a:hlinkClick r:id="rId3"/>
              </a:rPr>
              <a:t>.</a:t>
            </a:r>
            <a:r>
              <a:rPr lang="en-US" sz="1100" dirty="0" err="1">
                <a:hlinkClick r:id="rId3"/>
              </a:rPr>
              <a:t>uk</a:t>
            </a:r>
            <a:r>
              <a:rPr lang="ru-RU" sz="1100" dirty="0">
                <a:hlinkClick r:id="rId3"/>
              </a:rPr>
              <a:t>/</a:t>
            </a:r>
            <a:r>
              <a:rPr lang="en-US" sz="1100" dirty="0" err="1">
                <a:hlinkClick r:id="rId3"/>
              </a:rPr>
              <a:t>uploadstore</a:t>
            </a:r>
            <a:r>
              <a:rPr lang="ru-RU" sz="1100" dirty="0">
                <a:hlinkClick r:id="rId3"/>
              </a:rPr>
              <a:t>/</a:t>
            </a:r>
            <a:r>
              <a:rPr lang="en-US" sz="1100" dirty="0" err="1">
                <a:hlinkClick r:id="rId3"/>
              </a:rPr>
              <a:t>cms</a:t>
            </a:r>
            <a:r>
              <a:rPr lang="ru-RU" sz="1100" dirty="0">
                <a:hlinkClick r:id="rId3"/>
              </a:rPr>
              <a:t>/</a:t>
            </a:r>
            <a:r>
              <a:rPr lang="en-US" sz="1100" dirty="0">
                <a:hlinkClick r:id="rId3"/>
              </a:rPr>
              <a:t>docs</a:t>
            </a:r>
            <a:r>
              <a:rPr lang="ru-RU" sz="1100" dirty="0">
                <a:hlinkClick r:id="rId3"/>
              </a:rPr>
              <a:t>/</a:t>
            </a:r>
            <a:r>
              <a:rPr lang="en-US" sz="1100" dirty="0">
                <a:hlinkClick r:id="rId3"/>
              </a:rPr>
              <a:t>Towards</a:t>
            </a:r>
            <a:r>
              <a:rPr lang="ru-RU" sz="1100" dirty="0">
                <a:hlinkClick r:id="rId3"/>
              </a:rPr>
              <a:t>%20</a:t>
            </a:r>
            <a:r>
              <a:rPr lang="en-US" sz="1100" dirty="0">
                <a:hlinkClick r:id="rId3"/>
              </a:rPr>
              <a:t>Responsible</a:t>
            </a:r>
            <a:r>
              <a:rPr lang="ru-RU" sz="1100" dirty="0">
                <a:hlinkClick r:id="rId3"/>
              </a:rPr>
              <a:t>%20</a:t>
            </a:r>
            <a:r>
              <a:rPr lang="en-US" sz="1100" dirty="0">
                <a:hlinkClick r:id="rId3"/>
              </a:rPr>
              <a:t>Lobbying</a:t>
            </a:r>
            <a:r>
              <a:rPr lang="ru-RU" sz="1100" dirty="0">
                <a:hlinkClick r:id="rId3"/>
              </a:rPr>
              <a:t>%20</a:t>
            </a:r>
            <a:r>
              <a:rPr lang="en-US" sz="1100" dirty="0">
                <a:hlinkClick r:id="rId3"/>
              </a:rPr>
              <a:t>Full</a:t>
            </a:r>
            <a:r>
              <a:rPr lang="ru-RU" sz="1100" dirty="0">
                <a:hlinkClick r:id="rId3"/>
              </a:rPr>
              <a:t>%20</a:t>
            </a:r>
            <a:r>
              <a:rPr lang="en-US" sz="1100" dirty="0">
                <a:hlinkClick r:id="rId3"/>
              </a:rPr>
              <a:t>Report</a:t>
            </a:r>
            <a:r>
              <a:rPr lang="ru-RU" sz="1100" dirty="0">
                <a:hlinkClick r:id="rId3"/>
              </a:rPr>
              <a:t>.</a:t>
            </a:r>
            <a:r>
              <a:rPr lang="en-US" sz="1100" dirty="0">
                <a:hlinkClick r:id="rId3"/>
              </a:rPr>
              <a:t>pdf</a:t>
            </a:r>
            <a:endParaRPr lang="en-US" sz="11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3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Американская политология и лоббирование</a:t>
            </a:r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</a:rPr>
              <a:t>:</a:t>
            </a:r>
            <a:br>
              <a:rPr lang="en-US" sz="1600" b="1" dirty="0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два больших вопроса</a:t>
            </a: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Лоббирование</a:t>
            </a:r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: </a:t>
            </a:r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зло или добро</a:t>
            </a:r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?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9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067694"/>
            <a:ext cx="7776864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i="1" dirty="0" smtClean="0">
                <a:solidFill>
                  <a:srgbClr val="5E7076"/>
                </a:solidFill>
                <a:latin typeface="Myriad Pro" pitchFamily="34" charset="0"/>
              </a:rPr>
              <a:t>На сколько демократичная Америка</a:t>
            </a:r>
            <a:r>
              <a:rPr lang="en-US" sz="1100" i="1" dirty="0" smtClean="0">
                <a:solidFill>
                  <a:srgbClr val="5E7076"/>
                </a:solidFill>
                <a:latin typeface="Myriad Pro" pitchFamily="34" charset="0"/>
              </a:rPr>
              <a:t>:</a:t>
            </a:r>
            <a:r>
              <a:rPr lang="ru-RU" sz="1100" i="1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</a:p>
          <a:p>
            <a:pPr algn="l"/>
            <a:r>
              <a:rPr lang="ru-RU" sz="1100" i="1" dirty="0" smtClean="0">
                <a:solidFill>
                  <a:srgbClr val="5E7076"/>
                </a:solidFill>
                <a:latin typeface="Myriad Pro" pitchFamily="34" charset="0"/>
              </a:rPr>
              <a:t>Привносит ли влияние крупных корпораций что-либо хорошее в развитие демократии</a:t>
            </a:r>
            <a:r>
              <a:rPr lang="en-US" sz="1100" i="1" dirty="0" smtClean="0">
                <a:solidFill>
                  <a:srgbClr val="5E7076"/>
                </a:solidFill>
                <a:latin typeface="Myriad Pro" pitchFamily="34" charset="0"/>
              </a:rPr>
              <a:t>?</a:t>
            </a:r>
            <a:r>
              <a:rPr lang="ru-RU" sz="1100" i="1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  <a:endParaRPr lang="en-US" sz="1100" i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100" i="1" dirty="0" smtClean="0">
                <a:solidFill>
                  <a:srgbClr val="5E7076"/>
                </a:solidFill>
                <a:latin typeface="Myriad Pro" pitchFamily="34" charset="0"/>
              </a:rPr>
              <a:t>Не подменяет ли диктат корпоративных интересов собственно демократию</a:t>
            </a:r>
            <a:r>
              <a:rPr lang="en-US" sz="1100" i="1" dirty="0" smtClean="0">
                <a:solidFill>
                  <a:srgbClr val="5E7076"/>
                </a:solidFill>
                <a:latin typeface="Myriad Pro" pitchFamily="34" charset="0"/>
              </a:rPr>
              <a:t>?</a:t>
            </a:r>
            <a:endParaRPr lang="ru-RU" sz="1100" i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100" i="1" dirty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100" i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100" i="1" dirty="0">
                <a:solidFill>
                  <a:srgbClr val="5E7076"/>
                </a:solidFill>
                <a:latin typeface="Myriad Pro" pitchFamily="34" charset="0"/>
              </a:rPr>
              <a:t>Корпорации – </a:t>
            </a:r>
            <a:r>
              <a:rPr lang="ru-RU" sz="1100" i="1" dirty="0" err="1">
                <a:solidFill>
                  <a:srgbClr val="5E7076"/>
                </a:solidFill>
                <a:latin typeface="Myriad Pro" pitchFamily="34" charset="0"/>
              </a:rPr>
              <a:t>акторы</a:t>
            </a:r>
            <a:r>
              <a:rPr lang="ru-RU" sz="1100" i="1" dirty="0">
                <a:solidFill>
                  <a:srgbClr val="5E7076"/>
                </a:solidFill>
                <a:latin typeface="Myriad Pro" pitchFamily="34" charset="0"/>
              </a:rPr>
              <a:t> национальной политики, им нельзя отказывать в праве действия.</a:t>
            </a:r>
            <a:endParaRPr lang="en-US" sz="1100" i="1" dirty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100" i="1" dirty="0" smtClean="0">
                <a:solidFill>
                  <a:srgbClr val="5E7076"/>
                </a:solidFill>
                <a:latin typeface="Myriad Pro" pitchFamily="34" charset="0"/>
              </a:rPr>
              <a:t>Не является ли спор лоббирующих </a:t>
            </a:r>
            <a:r>
              <a:rPr lang="ru-RU" sz="1100" i="1" dirty="0" err="1" smtClean="0">
                <a:solidFill>
                  <a:srgbClr val="5E7076"/>
                </a:solidFill>
                <a:latin typeface="Myriad Pro" pitchFamily="34" charset="0"/>
              </a:rPr>
              <a:t>акторов</a:t>
            </a:r>
            <a:r>
              <a:rPr lang="en-US" sz="1100" i="1" dirty="0" smtClean="0">
                <a:solidFill>
                  <a:srgbClr val="5E7076"/>
                </a:solidFill>
                <a:latin typeface="Myriad Pro" pitchFamily="34" charset="0"/>
              </a:rPr>
              <a:t> – </a:t>
            </a:r>
            <a:r>
              <a:rPr lang="ru-RU" sz="1100" i="1" dirty="0" smtClean="0">
                <a:solidFill>
                  <a:srgbClr val="5E7076"/>
                </a:solidFill>
                <a:latin typeface="Myriad Pro" pitchFamily="34" charset="0"/>
              </a:rPr>
              <a:t>формой демократической конкуренции интересов</a:t>
            </a:r>
            <a:r>
              <a:rPr lang="en-US" sz="1100" i="1" dirty="0" smtClean="0">
                <a:solidFill>
                  <a:srgbClr val="5E7076"/>
                </a:solidFill>
                <a:latin typeface="Myriad Pro" pitchFamily="34" charset="0"/>
              </a:rPr>
              <a:t>?</a:t>
            </a:r>
            <a:endParaRPr lang="ru-RU" sz="1100" i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100" i="1" dirty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100" b="1" i="1" dirty="0" smtClean="0">
                <a:solidFill>
                  <a:srgbClr val="5E7076"/>
                </a:solidFill>
                <a:latin typeface="Myriad Pro" pitchFamily="34" charset="0"/>
              </a:rPr>
              <a:t>Роберт </a:t>
            </a:r>
            <a:r>
              <a:rPr lang="ru-RU" sz="1100" b="1" i="1" dirty="0" err="1" smtClean="0">
                <a:solidFill>
                  <a:srgbClr val="5E7076"/>
                </a:solidFill>
                <a:latin typeface="Myriad Pro" pitchFamily="34" charset="0"/>
              </a:rPr>
              <a:t>Далл</a:t>
            </a:r>
            <a:r>
              <a:rPr lang="en-US" sz="1100" b="1" i="1" dirty="0" smtClean="0">
                <a:solidFill>
                  <a:srgbClr val="5E7076"/>
                </a:solidFill>
                <a:latin typeface="Myriad Pro" pitchFamily="34" charset="0"/>
              </a:rPr>
              <a:t>:</a:t>
            </a:r>
            <a:r>
              <a:rPr lang="ru-RU" sz="1100" b="1" i="1" dirty="0" smtClean="0">
                <a:solidFill>
                  <a:srgbClr val="5E7076"/>
                </a:solidFill>
                <a:latin typeface="Myriad Pro" pitchFamily="34" charset="0"/>
              </a:rPr>
              <a:t> «Главное, чтобы голоса каждого были услышаны в равной степени»</a:t>
            </a:r>
            <a:endParaRPr lang="en-US" sz="1100" b="1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1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943</Words>
  <Application>Microsoft Office PowerPoint</Application>
  <PresentationFormat>Экран (16:9)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Лоббирование  в институтах Европейского союза  введение  Дмитрий Андреевич Леви доцент, к.п.н., Санкт-Петербургский Государственный Университет d.levi@spbu.ru</vt:lpstr>
      <vt:lpstr>«Лоббирование» в Европе  от английского «lobby» - площадка монастыря, место суда, разбора споров, прошений и т.п.  ! Особая роль монастырей в средние века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Баранова Ольга Владимировна</dc:creator>
  <cp:lastModifiedBy>Joymix</cp:lastModifiedBy>
  <cp:revision>28</cp:revision>
  <dcterms:created xsi:type="dcterms:W3CDTF">2015-06-15T09:44:47Z</dcterms:created>
  <dcterms:modified xsi:type="dcterms:W3CDTF">2017-08-23T09:03:01Z</dcterms:modified>
</cp:coreProperties>
</file>